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5" r:id="rId2"/>
    <p:sldId id="267" r:id="rId3"/>
    <p:sldId id="257" r:id="rId4"/>
    <p:sldId id="268" r:id="rId5"/>
    <p:sldId id="266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9C1C4-22C0-4DD7-9A5F-F6E1747FAC68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E8D10-41E2-4446-87A5-DBB2826D79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31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6856-A405-95FF-AF39-16C93F845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5BB50-8207-7012-76BD-2F1188F69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514EC-D88A-5ACD-5E54-F38E2274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2E2ED-5E2A-A2A8-615F-B892BA14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4B094-6B3B-2329-799B-7D712D92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01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0F00-1A80-0577-D081-4B3B56FC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3921F-47BA-DAD6-80DB-00307D5A7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2B9B0-CAB7-72F7-C6F0-800C6F2E4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6EE01-5689-0571-2C18-C06FB12A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18239-EF20-6EBD-E088-3CCC0BFF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24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57095-0653-2CCF-D387-006499236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18439-0C53-6E54-0D0E-FE680864D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A7AB-1BF7-8198-B44B-87A079E4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02239-3F9A-8E8B-890A-3C5C9300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56E37-D899-C294-4C5E-E9527B72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80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594219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61916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7B43-E707-E71E-4026-45AE87B9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F39D-DCA2-A933-F3F6-281185DE9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D0B18-B53F-84F0-6224-F7E986C2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09C-861A-7278-D30E-4A5BC890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8F94-115D-E9BA-FD38-0725B6DB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47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14F4-9036-AC5F-E7AA-739E613D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20E0C-D6A0-3F52-2DFA-4155584C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424CA-2183-1252-FE6B-29F7D142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209D7-6AF6-2E27-0227-D83212D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475C3-6B5D-80ED-A312-E8D98C8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78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7E19-2F65-4EA0-D813-AA793AE9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DE26D-6A3B-FFF9-CF68-667DC7E88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29AC0-3F30-8764-0AE1-90CE2F27E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D1F7F-854B-51F7-7070-C79855C0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9AD62-BFBC-243C-05C8-224D8794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269E7-DAEA-C2A2-74C8-5B1E3866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300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3273-C70A-90E4-5417-F880EAE2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8EA38-8670-9AE2-9558-1FB5B0D2B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8816D-1DE1-19E9-0F4B-47F16A6B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AA9E2D-561E-09E0-4454-0DB332FEC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DAA8E-E5D6-694A-1ABA-1F086F06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EBEC0-FA60-57AF-A233-3D7BFC61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65AF5-B389-F8AB-FB92-B5C8AD3D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64447-9271-6A9F-29B1-D7C59367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98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543C-EFBC-ADF8-411D-7E6B50F5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9E68E-79FA-6045-8478-5A2E56D4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EAD36-EF4B-CF33-AFB3-D803D72E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FD39A-0DF4-0452-B228-23358F9D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44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EC2340-2EC5-6646-8A07-AF0B50DA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75D8D8-F73E-CD84-FD9F-5E8B1D07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33DA-6FBC-3AA7-2FCD-A6CF2028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771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0C92-53E1-4FC3-39DF-EEC84EB6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7E4B4-DC01-7420-6BF8-C7EDEA4D2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AB799-CB44-61BA-7BEC-163481984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BBD8D-40F3-5766-25A9-1C6647E2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E988A-7724-C5AC-692E-BB09132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93EFC-5AEF-8BFA-A2F6-3C1BDF0F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17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2765-6CCE-52F9-660B-25E6C4B5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72771-9C6B-7420-F49D-F9E78E853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7A600-F6DB-0572-E21A-71D532DE9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D907D-56C8-8287-9B07-27EF2F28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E911B-42FB-14CE-F124-21FF1A7B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635CC-81D2-FCB3-E5EB-2E71DA4A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52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DA1A0-154C-4EB8-DB48-BE389BFE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55679-3233-4757-481B-6A988613D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9F23-8946-5944-D65B-6223A596F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2013-B4DF-446F-8B75-14BE62D5AD62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FF933-276E-6E81-BBDD-6258A7136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80A81-0148-A2DB-71DF-FF8333B2A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3846-FDE0-45CA-9630-73CF6F7A5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2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pixabay.com/en/electricity-sky-technology-3158345/" TargetMode="External"/><Relationship Id="rId7" Type="http://schemas.openxmlformats.org/officeDocument/2006/relationships/hyperlink" Target="https://www.wallpaperflare.com/search?wallpaper=voltag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hyperlink" Target="https://pxhere.com/en/photo/600355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3B4F29-EBD8-02A4-2619-A4BE91C4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47540" y="0"/>
            <a:ext cx="404446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BBE5E-1AAC-3E2B-11A4-C223762C1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36942" y="0"/>
            <a:ext cx="3802158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C0285-CA68-66AD-7934-8696417AA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" y="0"/>
            <a:ext cx="404446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688C69-0AA0-C7E5-224E-EFA265B46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4462" y="0"/>
            <a:ext cx="410307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530DC07-AA58-8F97-0E00-100B3C2EBED4}"/>
              </a:ext>
            </a:extLst>
          </p:cNvPr>
          <p:cNvSpPr txBox="1">
            <a:spLocks/>
          </p:cNvSpPr>
          <p:nvPr/>
        </p:nvSpPr>
        <p:spPr>
          <a:xfrm>
            <a:off x="0" y="3211703"/>
            <a:ext cx="12192000" cy="1470025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City Power Consumption </a:t>
            </a:r>
          </a:p>
          <a:p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Analysis &amp; Prediction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CFB0401-6BB8-77BB-B054-24ACC87BCDCA}"/>
              </a:ext>
            </a:extLst>
          </p:cNvPr>
          <p:cNvSpPr txBox="1">
            <a:spLocks/>
          </p:cNvSpPr>
          <p:nvPr/>
        </p:nvSpPr>
        <p:spPr>
          <a:xfrm>
            <a:off x="0" y="5029200"/>
            <a:ext cx="12192000" cy="175260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FFFF00"/>
                </a:solidFill>
                <a:latin typeface="Gabriola" panose="04040605051002020D02" pitchFamily="82" charset="0"/>
                <a:ea typeface="Martel Sans" pitchFamily="34" charset="-122"/>
                <a:cs typeface="Martel Sans" pitchFamily="34" charset="-120"/>
              </a:rPr>
              <a:t>This project analyzes city power consumption data to predict usage in Zone A. We explored the dataset, preprocessed it, and evaluated multiple machine learning models to find the best predictor.</a:t>
            </a:r>
            <a:endParaRPr lang="en-US" dirty="0">
              <a:solidFill>
                <a:srgbClr val="FFFF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4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" y="5863"/>
            <a:ext cx="4279844" cy="688091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03" y="2570496"/>
            <a:ext cx="3734905" cy="17516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11668" y="1592965"/>
            <a:ext cx="3857625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81"/>
              </a:lnSpc>
            </a:pPr>
            <a:r>
              <a:rPr lang="en-US" sz="303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Overview</a:t>
            </a:r>
            <a:endParaRPr lang="en-US" sz="3031" dirty="0"/>
          </a:p>
        </p:txBody>
      </p:sp>
      <p:sp>
        <p:nvSpPr>
          <p:cNvPr id="5" name="Shape 1"/>
          <p:cNvSpPr/>
          <p:nvPr/>
        </p:nvSpPr>
        <p:spPr>
          <a:xfrm>
            <a:off x="5211667" y="2480128"/>
            <a:ext cx="347142" cy="34714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5350003" y="2537947"/>
            <a:ext cx="70396" cy="231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13"/>
              </a:lnSpc>
            </a:pPr>
            <a:r>
              <a:rPr lang="en-US" sz="181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813" dirty="0"/>
          </a:p>
        </p:txBody>
      </p:sp>
      <p:sp>
        <p:nvSpPr>
          <p:cNvPr id="7" name="Text 3"/>
          <p:cNvSpPr/>
          <p:nvPr/>
        </p:nvSpPr>
        <p:spPr>
          <a:xfrm>
            <a:off x="5713070" y="2480128"/>
            <a:ext cx="1928813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Size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713070" y="2822592"/>
            <a:ext cx="4133553" cy="246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38"/>
              </a:lnSpc>
            </a:pPr>
            <a:r>
              <a:rPr lang="en-US" sz="118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52,583 rows and 9 columns of power consumption data.</a:t>
            </a:r>
            <a:endParaRPr lang="en-US" sz="1188" dirty="0"/>
          </a:p>
        </p:txBody>
      </p:sp>
      <p:sp>
        <p:nvSpPr>
          <p:cNvPr id="9" name="Shape 5"/>
          <p:cNvSpPr/>
          <p:nvPr/>
        </p:nvSpPr>
        <p:spPr>
          <a:xfrm>
            <a:off x="5211667" y="3388500"/>
            <a:ext cx="347142" cy="34714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326636" y="3446320"/>
            <a:ext cx="117128" cy="231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13"/>
              </a:lnSpc>
            </a:pPr>
            <a:r>
              <a:rPr lang="en-US" sz="181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813" dirty="0"/>
          </a:p>
        </p:txBody>
      </p:sp>
      <p:sp>
        <p:nvSpPr>
          <p:cNvPr id="11" name="Text 7"/>
          <p:cNvSpPr/>
          <p:nvPr/>
        </p:nvSpPr>
        <p:spPr>
          <a:xfrm>
            <a:off x="5713070" y="3388500"/>
            <a:ext cx="1928813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713070" y="3730965"/>
            <a:ext cx="4133553" cy="493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38"/>
              </a:lnSpc>
            </a:pPr>
            <a:r>
              <a:rPr lang="en-US" sz="118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Temperature, humidity, wind speed, diffuse flows, and air quality index.</a:t>
            </a:r>
            <a:endParaRPr lang="en-US" sz="1188" dirty="0"/>
          </a:p>
        </p:txBody>
      </p:sp>
      <p:sp>
        <p:nvSpPr>
          <p:cNvPr id="13" name="Shape 9"/>
          <p:cNvSpPr/>
          <p:nvPr/>
        </p:nvSpPr>
        <p:spPr>
          <a:xfrm>
            <a:off x="5211667" y="4543778"/>
            <a:ext cx="347142" cy="34714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325744" y="4601598"/>
            <a:ext cx="118988" cy="231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13"/>
              </a:lnSpc>
            </a:pPr>
            <a:r>
              <a:rPr lang="en-US" sz="1813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813" dirty="0"/>
          </a:p>
        </p:txBody>
      </p:sp>
      <p:sp>
        <p:nvSpPr>
          <p:cNvPr id="15" name="Text 11"/>
          <p:cNvSpPr/>
          <p:nvPr/>
        </p:nvSpPr>
        <p:spPr>
          <a:xfrm>
            <a:off x="5713070" y="4543778"/>
            <a:ext cx="1928813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 Variable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5713070" y="4886243"/>
            <a:ext cx="4133553" cy="246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38"/>
              </a:lnSpc>
            </a:pPr>
            <a:r>
              <a:rPr lang="en-US" sz="118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Power consumption in Zone A.</a:t>
            </a:r>
            <a:endParaRPr lang="en-US" sz="11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D8B8D6-EF08-9175-79E2-41B874CF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8208C-3AB0-5CA3-D92C-FB5B4442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71" y="765956"/>
            <a:ext cx="5357324" cy="224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F6489-F565-D1D2-FE6D-9B893429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71" y="3014051"/>
            <a:ext cx="4077053" cy="2141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72598-6106-9EE2-708E-60264DFB4D34}"/>
              </a:ext>
            </a:extLst>
          </p:cNvPr>
          <p:cNvSpPr txBox="1"/>
          <p:nvPr/>
        </p:nvSpPr>
        <p:spPr>
          <a:xfrm>
            <a:off x="6092070" y="99567"/>
            <a:ext cx="6099929" cy="540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688"/>
              </a:lnSpc>
            </a:pPr>
            <a:r>
              <a:rPr lang="en-US" sz="28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</a:rPr>
              <a:t>[ EDA ] Exploratory Data Analysis</a:t>
            </a:r>
            <a:endParaRPr lang="en-US" sz="28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6DA7CFD-8A64-62C4-06C4-0025F5203A24}"/>
              </a:ext>
            </a:extLst>
          </p:cNvPr>
          <p:cNvSpPr/>
          <p:nvPr/>
        </p:nvSpPr>
        <p:spPr>
          <a:xfrm>
            <a:off x="4686300" y="175846"/>
            <a:ext cx="483577" cy="1406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026806-7CF8-49EB-2D30-C1F3BDF66194}"/>
              </a:ext>
            </a:extLst>
          </p:cNvPr>
          <p:cNvSpPr/>
          <p:nvPr/>
        </p:nvSpPr>
        <p:spPr>
          <a:xfrm>
            <a:off x="1679331" y="1855177"/>
            <a:ext cx="404446" cy="1143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F1420A-7547-F593-60E3-5487CF905C43}"/>
              </a:ext>
            </a:extLst>
          </p:cNvPr>
          <p:cNvCxnSpPr/>
          <p:nvPr/>
        </p:nvCxnSpPr>
        <p:spPr>
          <a:xfrm>
            <a:off x="4686300" y="553915"/>
            <a:ext cx="0" cy="1134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30A31E-59D4-84C0-BCB4-087224C31F80}"/>
              </a:ext>
            </a:extLst>
          </p:cNvPr>
          <p:cNvSpPr/>
          <p:nvPr/>
        </p:nvSpPr>
        <p:spPr>
          <a:xfrm>
            <a:off x="4035669" y="316523"/>
            <a:ext cx="483573" cy="32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6DEA90-8199-D536-EF0E-92AB5F2B52A0}"/>
              </a:ext>
            </a:extLst>
          </p:cNvPr>
          <p:cNvSpPr/>
          <p:nvPr/>
        </p:nvSpPr>
        <p:spPr>
          <a:xfrm>
            <a:off x="4724399" y="600808"/>
            <a:ext cx="483573" cy="32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EE607-5760-1958-0017-2CF09AB154F3}"/>
              </a:ext>
            </a:extLst>
          </p:cNvPr>
          <p:cNvSpPr/>
          <p:nvPr/>
        </p:nvSpPr>
        <p:spPr>
          <a:xfrm>
            <a:off x="1060942" y="1975339"/>
            <a:ext cx="483573" cy="32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1B914A-BE59-05CF-0D87-5FE40A346179}"/>
              </a:ext>
            </a:extLst>
          </p:cNvPr>
          <p:cNvSpPr/>
          <p:nvPr/>
        </p:nvSpPr>
        <p:spPr>
          <a:xfrm>
            <a:off x="1573825" y="2145323"/>
            <a:ext cx="483573" cy="3232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D9CE7-011F-8940-A725-FDCF7CD8CBF5}"/>
              </a:ext>
            </a:extLst>
          </p:cNvPr>
          <p:cNvSpPr txBox="1"/>
          <p:nvPr/>
        </p:nvSpPr>
        <p:spPr>
          <a:xfrm>
            <a:off x="4447902" y="336340"/>
            <a:ext cx="993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Seasonal pattern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9712B-D5D6-1FCC-D6C0-BA822B276D3B}"/>
              </a:ext>
            </a:extLst>
          </p:cNvPr>
          <p:cNvSpPr txBox="1"/>
          <p:nvPr/>
        </p:nvSpPr>
        <p:spPr>
          <a:xfrm>
            <a:off x="1479035" y="1957058"/>
            <a:ext cx="993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Seasonal pattern</a:t>
            </a:r>
          </a:p>
        </p:txBody>
      </p:sp>
    </p:spTree>
    <p:extLst>
      <p:ext uri="{BB962C8B-B14F-4D97-AF65-F5344CB8AC3E}">
        <p14:creationId xmlns:p14="http://schemas.microsoft.com/office/powerpoint/2010/main" val="278729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5CED26D-CFE5-14BA-8C8F-BD47D8AE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91" y="534236"/>
            <a:ext cx="5574498" cy="297767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11488" y="534238"/>
            <a:ext cx="45719" cy="4288011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6" name="Shape 2"/>
          <p:cNvSpPr/>
          <p:nvPr/>
        </p:nvSpPr>
        <p:spPr>
          <a:xfrm>
            <a:off x="676421" y="1055439"/>
            <a:ext cx="526405" cy="1905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7" name="Shape 3"/>
          <p:cNvSpPr/>
          <p:nvPr/>
        </p:nvSpPr>
        <p:spPr>
          <a:xfrm>
            <a:off x="357111" y="895822"/>
            <a:ext cx="338361" cy="338361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91948" y="952152"/>
            <a:ext cx="68610" cy="225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353478" y="938617"/>
            <a:ext cx="1987599" cy="23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44"/>
              </a:lnSpc>
            </a:pPr>
            <a:r>
              <a:rPr lang="en-US" sz="1469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Handling Missing Values</a:t>
            </a:r>
            <a:endParaRPr lang="en-US" sz="1469" dirty="0"/>
          </a:p>
        </p:txBody>
      </p:sp>
      <p:sp>
        <p:nvSpPr>
          <p:cNvPr id="10" name="Text 6"/>
          <p:cNvSpPr/>
          <p:nvPr/>
        </p:nvSpPr>
        <p:spPr>
          <a:xfrm>
            <a:off x="1353477" y="1263732"/>
            <a:ext cx="1941880" cy="481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875"/>
              </a:lnSpc>
            </a:pPr>
            <a:r>
              <a:rPr lang="en-US" sz="115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Used median imputation for numerical variables and most frequent for categorical.</a:t>
            </a:r>
            <a:endParaRPr lang="en-US" sz="1156" dirty="0"/>
          </a:p>
        </p:txBody>
      </p:sp>
      <p:sp>
        <p:nvSpPr>
          <p:cNvPr id="11" name="Shape 7"/>
          <p:cNvSpPr/>
          <p:nvPr/>
        </p:nvSpPr>
        <p:spPr>
          <a:xfrm>
            <a:off x="676421" y="4106518"/>
            <a:ext cx="526405" cy="1905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14" name="Text 10"/>
          <p:cNvSpPr/>
          <p:nvPr/>
        </p:nvSpPr>
        <p:spPr>
          <a:xfrm>
            <a:off x="1344686" y="4016069"/>
            <a:ext cx="1879997" cy="23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44"/>
              </a:lnSpc>
            </a:pPr>
            <a:r>
              <a:rPr lang="en-US" sz="1469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Outlier Treatment</a:t>
            </a:r>
            <a:endParaRPr lang="en-US" sz="1469" dirty="0"/>
          </a:p>
        </p:txBody>
      </p:sp>
      <p:sp>
        <p:nvSpPr>
          <p:cNvPr id="15" name="Text 11"/>
          <p:cNvSpPr/>
          <p:nvPr/>
        </p:nvSpPr>
        <p:spPr>
          <a:xfrm>
            <a:off x="1344686" y="4341183"/>
            <a:ext cx="1665219" cy="1004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875"/>
              </a:lnSpc>
            </a:pPr>
            <a:r>
              <a:rPr lang="en-US" sz="115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Applied outlier clipping to reduce impact of extreme values.</a:t>
            </a:r>
            <a:endParaRPr lang="en-US" sz="1156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190938-0E12-7841-B0C0-B2F99092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66129"/>
            <a:ext cx="3047999" cy="30799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B417869-EE82-5799-1441-602AACE4F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357" y="3835882"/>
            <a:ext cx="4016623" cy="30221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29D79E-4BDB-B263-D1DB-C88986885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595" y="3835882"/>
            <a:ext cx="4605404" cy="3022118"/>
          </a:xfrm>
          <a:prstGeom prst="rect">
            <a:avLst/>
          </a:prstGeom>
        </p:spPr>
      </p:pic>
      <p:sp>
        <p:nvSpPr>
          <p:cNvPr id="28" name="Shape 1">
            <a:extLst>
              <a:ext uri="{FF2B5EF4-FFF2-40B4-BE49-F238E27FC236}">
                <a16:creationId xmlns:a16="http://schemas.microsoft.com/office/drawing/2014/main" id="{B7F42E93-6E77-2471-6498-C98E8A399B7D}"/>
              </a:ext>
            </a:extLst>
          </p:cNvPr>
          <p:cNvSpPr/>
          <p:nvPr/>
        </p:nvSpPr>
        <p:spPr>
          <a:xfrm>
            <a:off x="511699" y="2593730"/>
            <a:ext cx="45719" cy="4288011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0DE24272-9EE5-FA92-8E6E-5AFF56E9F9DB}"/>
              </a:ext>
            </a:extLst>
          </p:cNvPr>
          <p:cNvSpPr/>
          <p:nvPr/>
        </p:nvSpPr>
        <p:spPr>
          <a:xfrm rot="5400000" flipH="1">
            <a:off x="1910073" y="-1087632"/>
            <a:ext cx="45719" cy="3233635"/>
          </a:xfrm>
          <a:prstGeom prst="roundRect">
            <a:avLst>
              <a:gd name="adj" fmla="val 50000"/>
            </a:avLst>
          </a:prstGeom>
          <a:solidFill>
            <a:srgbClr val="C5D2CF"/>
          </a:solidFill>
          <a:ln/>
        </p:spPr>
      </p:sp>
      <p:sp>
        <p:nvSpPr>
          <p:cNvPr id="12" name="Shape 8"/>
          <p:cNvSpPr/>
          <p:nvPr/>
        </p:nvSpPr>
        <p:spPr>
          <a:xfrm>
            <a:off x="357111" y="3929318"/>
            <a:ext cx="338361" cy="338361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r>
              <a:rPr lang="en-IN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9897A7-380A-160B-1FDD-43A9B59491B3}"/>
              </a:ext>
            </a:extLst>
          </p:cNvPr>
          <p:cNvSpPr txBox="1"/>
          <p:nvPr/>
        </p:nvSpPr>
        <p:spPr>
          <a:xfrm>
            <a:off x="6361280" y="5957222"/>
            <a:ext cx="9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</a:t>
            </a:r>
          </a:p>
          <a:p>
            <a:r>
              <a:rPr lang="en-IN" dirty="0"/>
              <a:t>Clipping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247DE7-9DB3-BDCA-5D8A-22028D0E3B42}"/>
              </a:ext>
            </a:extLst>
          </p:cNvPr>
          <p:cNvSpPr txBox="1"/>
          <p:nvPr/>
        </p:nvSpPr>
        <p:spPr>
          <a:xfrm>
            <a:off x="10901033" y="5995323"/>
            <a:ext cx="95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</a:t>
            </a:r>
          </a:p>
          <a:p>
            <a:r>
              <a:rPr lang="en-IN" dirty="0"/>
              <a:t>Clipping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0F3D82-00B1-5973-FFAD-F46C72FAEB8E}"/>
              </a:ext>
            </a:extLst>
          </p:cNvPr>
          <p:cNvCxnSpPr>
            <a:cxnSpLocks/>
          </p:cNvCxnSpPr>
          <p:nvPr/>
        </p:nvCxnSpPr>
        <p:spPr>
          <a:xfrm flipH="1">
            <a:off x="544703" y="3558224"/>
            <a:ext cx="116472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00E2BC-4AA0-E8C8-30B1-AD0BDA70F206}"/>
              </a:ext>
            </a:extLst>
          </p:cNvPr>
          <p:cNvSpPr txBox="1"/>
          <p:nvPr/>
        </p:nvSpPr>
        <p:spPr>
          <a:xfrm>
            <a:off x="33636" y="66131"/>
            <a:ext cx="4287317" cy="540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688"/>
              </a:lnSpc>
            </a:pPr>
            <a:r>
              <a:rPr lang="en-US" sz="28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</a:rPr>
              <a:t>[ EDA ] Data Processing</a:t>
            </a:r>
            <a:endParaRPr lang="en-US" sz="2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D430FD-CCD9-2DA0-0433-F2D63BABD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330" y="2721753"/>
            <a:ext cx="930600" cy="75725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FA741A-AABD-756E-6355-42234D931812}"/>
              </a:ext>
            </a:extLst>
          </p:cNvPr>
          <p:cNvSpPr/>
          <p:nvPr/>
        </p:nvSpPr>
        <p:spPr>
          <a:xfrm>
            <a:off x="6563813" y="1866202"/>
            <a:ext cx="337328" cy="14375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E55C3F-59B9-6912-4D02-5D4A9E0CA43B}"/>
              </a:ext>
            </a:extLst>
          </p:cNvPr>
          <p:cNvSpPr/>
          <p:nvPr/>
        </p:nvSpPr>
        <p:spPr>
          <a:xfrm>
            <a:off x="8774430" y="2139463"/>
            <a:ext cx="337328" cy="120663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0B06B66-DC25-FCBD-175C-52B0F404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782"/>
            <a:ext cx="6095997" cy="25412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2812EC-9D84-5450-EC68-1C44BD92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51384"/>
            <a:ext cx="6095999" cy="2224746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829DEC53-3C31-1247-66F7-6FC20E61AC7B}"/>
              </a:ext>
            </a:extLst>
          </p:cNvPr>
          <p:cNvSpPr/>
          <p:nvPr/>
        </p:nvSpPr>
        <p:spPr>
          <a:xfrm rot="5400000">
            <a:off x="4003765" y="-3201912"/>
            <a:ext cx="45719" cy="7107986"/>
          </a:xfrm>
          <a:prstGeom prst="roundRect">
            <a:avLst>
              <a:gd name="adj" fmla="val 50000"/>
            </a:avLst>
          </a:prstGeom>
          <a:solidFill>
            <a:srgbClr val="C5D2CF"/>
          </a:solidFill>
          <a:ln/>
        </p:spPr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A77F1023-103F-75D5-6254-465C4F129A3F}"/>
              </a:ext>
            </a:extLst>
          </p:cNvPr>
          <p:cNvSpPr/>
          <p:nvPr/>
        </p:nvSpPr>
        <p:spPr>
          <a:xfrm rot="5400000">
            <a:off x="1555647" y="475148"/>
            <a:ext cx="526405" cy="1905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084FC262-DF4A-BC7B-AC21-65FDEC208057}"/>
              </a:ext>
            </a:extLst>
          </p:cNvPr>
          <p:cNvSpPr/>
          <p:nvPr/>
        </p:nvSpPr>
        <p:spPr>
          <a:xfrm>
            <a:off x="1646249" y="155139"/>
            <a:ext cx="338361" cy="338361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r>
              <a:rPr lang="en-IN" dirty="0"/>
              <a:t>3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305DC23F-3EFD-A688-466D-192B5B9B7488}"/>
              </a:ext>
            </a:extLst>
          </p:cNvPr>
          <p:cNvSpPr/>
          <p:nvPr/>
        </p:nvSpPr>
        <p:spPr>
          <a:xfrm>
            <a:off x="404021" y="829062"/>
            <a:ext cx="68610" cy="225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endParaRPr lang="en-US" sz="175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54359C6D-D391-C0C4-594D-BF4E3324C45B}"/>
              </a:ext>
            </a:extLst>
          </p:cNvPr>
          <p:cNvSpPr/>
          <p:nvPr/>
        </p:nvSpPr>
        <p:spPr>
          <a:xfrm>
            <a:off x="834728" y="753980"/>
            <a:ext cx="1987599" cy="23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44"/>
              </a:lnSpc>
            </a:pPr>
            <a:r>
              <a:rPr lang="en-US" sz="1469" dirty="0">
                <a:solidFill>
                  <a:srgbClr val="2C3249"/>
                </a:solidFill>
                <a:latin typeface="Kanit Light" pitchFamily="34" charset="0"/>
                <a:cs typeface="Kanit Light" pitchFamily="34" charset="-120"/>
              </a:rPr>
              <a:t>Features Scaling</a:t>
            </a:r>
            <a:endParaRPr lang="en-US" sz="1469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BBA7DEF9-C5B9-EEF8-AEA5-6BBC12889AA4}"/>
              </a:ext>
            </a:extLst>
          </p:cNvPr>
          <p:cNvSpPr/>
          <p:nvPr/>
        </p:nvSpPr>
        <p:spPr>
          <a:xfrm>
            <a:off x="834727" y="1079095"/>
            <a:ext cx="3239043" cy="481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875"/>
              </a:lnSpc>
            </a:pPr>
            <a:r>
              <a:rPr lang="en-US" sz="115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1. Square transformation to Left Skewed features.</a:t>
            </a:r>
          </a:p>
          <a:p>
            <a:pPr algn="just">
              <a:lnSpc>
                <a:spcPts val="1875"/>
              </a:lnSpc>
            </a:pPr>
            <a:r>
              <a:rPr lang="en-US" sz="1156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2. Log transformation to Right Skewed features.</a:t>
            </a:r>
            <a:endParaRPr lang="en-US" sz="1156" dirty="0"/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FCF01697-91F0-BE81-DC5A-4BF2BB74C840}"/>
              </a:ext>
            </a:extLst>
          </p:cNvPr>
          <p:cNvSpPr/>
          <p:nvPr/>
        </p:nvSpPr>
        <p:spPr>
          <a:xfrm rot="5400000">
            <a:off x="7305815" y="448922"/>
            <a:ext cx="526405" cy="1905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5CC26E1-3FA6-932B-67B6-CA3F7F083CF2}"/>
              </a:ext>
            </a:extLst>
          </p:cNvPr>
          <p:cNvSpPr/>
          <p:nvPr/>
        </p:nvSpPr>
        <p:spPr>
          <a:xfrm>
            <a:off x="7399746" y="153739"/>
            <a:ext cx="338361" cy="338361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r>
              <a:rPr lang="en-IN" dirty="0"/>
              <a:t>4</a:t>
            </a: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5A9C5C5E-529F-68D8-8BE8-FA4B1EE9D454}"/>
              </a:ext>
            </a:extLst>
          </p:cNvPr>
          <p:cNvSpPr/>
          <p:nvPr/>
        </p:nvSpPr>
        <p:spPr>
          <a:xfrm>
            <a:off x="1779228" y="4091157"/>
            <a:ext cx="114151" cy="225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endParaRPr lang="en-US" sz="1750" dirty="0"/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98AE13FF-60C5-1866-F66E-9A03AD4E7867}"/>
              </a:ext>
            </a:extLst>
          </p:cNvPr>
          <p:cNvSpPr/>
          <p:nvPr/>
        </p:nvSpPr>
        <p:spPr>
          <a:xfrm>
            <a:off x="6725571" y="736549"/>
            <a:ext cx="1879997" cy="23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44"/>
              </a:lnSpc>
            </a:pPr>
            <a:r>
              <a:rPr lang="en-US" sz="1469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Hypothesis testing</a:t>
            </a:r>
            <a:endParaRPr lang="en-US" sz="1469" dirty="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95A4C446-05D0-A37C-8500-ACDD870E6D70}"/>
              </a:ext>
            </a:extLst>
          </p:cNvPr>
          <p:cNvSpPr/>
          <p:nvPr/>
        </p:nvSpPr>
        <p:spPr>
          <a:xfrm>
            <a:off x="6725571" y="1070455"/>
            <a:ext cx="2869769" cy="48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875"/>
              </a:lnSpc>
            </a:pPr>
            <a:r>
              <a:rPr lang="en-US" sz="1156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Skewness and Kurtosis of distributions </a:t>
            </a:r>
            <a:endParaRPr lang="en-US" sz="1156" dirty="0"/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EA626610-4BCB-C1D0-33EC-D1F9CA202F89}"/>
              </a:ext>
            </a:extLst>
          </p:cNvPr>
          <p:cNvSpPr/>
          <p:nvPr/>
        </p:nvSpPr>
        <p:spPr>
          <a:xfrm rot="5400000">
            <a:off x="295480" y="169122"/>
            <a:ext cx="383963" cy="45719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04964E-C272-DE84-F0B9-CAF70A2688BA}"/>
              </a:ext>
            </a:extLst>
          </p:cNvPr>
          <p:cNvCxnSpPr>
            <a:cxnSpLocks/>
          </p:cNvCxnSpPr>
          <p:nvPr/>
        </p:nvCxnSpPr>
        <p:spPr>
          <a:xfrm>
            <a:off x="0" y="409115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EA69E8-AF9F-65B0-0010-58EEDCE52E75}"/>
              </a:ext>
            </a:extLst>
          </p:cNvPr>
          <p:cNvSpPr txBox="1"/>
          <p:nvPr/>
        </p:nvSpPr>
        <p:spPr>
          <a:xfrm>
            <a:off x="1972407" y="3764145"/>
            <a:ext cx="261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Transformation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F71F19-FBA7-9379-CA87-70C6F49E809A}"/>
              </a:ext>
            </a:extLst>
          </p:cNvPr>
          <p:cNvSpPr txBox="1"/>
          <p:nvPr/>
        </p:nvSpPr>
        <p:spPr>
          <a:xfrm>
            <a:off x="2019301" y="4022049"/>
            <a:ext cx="261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Transformation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AAD803-4C58-72A4-CB02-E4A2C710A2AE}"/>
              </a:ext>
            </a:extLst>
          </p:cNvPr>
          <p:cNvSpPr txBox="1"/>
          <p:nvPr/>
        </p:nvSpPr>
        <p:spPr>
          <a:xfrm>
            <a:off x="7954103" y="3775870"/>
            <a:ext cx="261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Transformation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B63BE6-950F-1AEC-B372-6803A4642785}"/>
              </a:ext>
            </a:extLst>
          </p:cNvPr>
          <p:cNvSpPr txBox="1"/>
          <p:nvPr/>
        </p:nvSpPr>
        <p:spPr>
          <a:xfrm>
            <a:off x="8027373" y="4033774"/>
            <a:ext cx="261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Transformation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C5877EA-1155-48FF-6CCC-44CC7D41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33080"/>
            <a:ext cx="6096001" cy="25430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976485-DDE5-3EB6-9984-425AF3921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360229"/>
            <a:ext cx="6095999" cy="24977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01C8197-3733-B99A-7AA0-05E86D26ADE1}"/>
              </a:ext>
            </a:extLst>
          </p:cNvPr>
          <p:cNvSpPr/>
          <p:nvPr/>
        </p:nvSpPr>
        <p:spPr>
          <a:xfrm>
            <a:off x="3045257" y="1629015"/>
            <a:ext cx="3048191" cy="57135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CA89E4C-4314-67C0-2F23-126EF77F6CB3}"/>
              </a:ext>
            </a:extLst>
          </p:cNvPr>
          <p:cNvSpPr/>
          <p:nvPr/>
        </p:nvSpPr>
        <p:spPr>
          <a:xfrm>
            <a:off x="-2933" y="2754283"/>
            <a:ext cx="3048191" cy="57135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9E5C4B0-F99E-0E2C-CB90-9BD1E2FC384B}"/>
              </a:ext>
            </a:extLst>
          </p:cNvPr>
          <p:cNvSpPr/>
          <p:nvPr/>
        </p:nvSpPr>
        <p:spPr>
          <a:xfrm>
            <a:off x="3045257" y="2212092"/>
            <a:ext cx="3048191" cy="57135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DEBA547-AA55-8F7B-177E-7C1B72316C8B}"/>
              </a:ext>
            </a:extLst>
          </p:cNvPr>
          <p:cNvSpPr/>
          <p:nvPr/>
        </p:nvSpPr>
        <p:spPr>
          <a:xfrm>
            <a:off x="-2" y="4949430"/>
            <a:ext cx="3048191" cy="64525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2CF9737-C06D-7C9C-75FC-B9DD93A07553}"/>
              </a:ext>
            </a:extLst>
          </p:cNvPr>
          <p:cNvSpPr/>
          <p:nvPr/>
        </p:nvSpPr>
        <p:spPr>
          <a:xfrm>
            <a:off x="3045257" y="4949428"/>
            <a:ext cx="3050739" cy="64525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1292A6-6057-667C-2B8A-77912E4079E6}"/>
              </a:ext>
            </a:extLst>
          </p:cNvPr>
          <p:cNvSpPr/>
          <p:nvPr/>
        </p:nvSpPr>
        <p:spPr>
          <a:xfrm>
            <a:off x="3130062" y="6212736"/>
            <a:ext cx="2963386" cy="64526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C5908-36EB-52BC-AD89-0C42A22FACBC}"/>
              </a:ext>
            </a:extLst>
          </p:cNvPr>
          <p:cNvSpPr/>
          <p:nvPr/>
        </p:nvSpPr>
        <p:spPr>
          <a:xfrm>
            <a:off x="7121769" y="1781415"/>
            <a:ext cx="764932" cy="194041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500E1D-D4FE-60DC-5C60-AF07BD617EDF}"/>
              </a:ext>
            </a:extLst>
          </p:cNvPr>
          <p:cNvSpPr/>
          <p:nvPr/>
        </p:nvSpPr>
        <p:spPr>
          <a:xfrm>
            <a:off x="11388965" y="4668223"/>
            <a:ext cx="764932" cy="194041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5E66E1-FA83-3160-6FC1-9680A07C63EA}"/>
              </a:ext>
            </a:extLst>
          </p:cNvPr>
          <p:cNvSpPr/>
          <p:nvPr/>
        </p:nvSpPr>
        <p:spPr>
          <a:xfrm rot="5400000">
            <a:off x="8211937" y="2036473"/>
            <a:ext cx="1940409" cy="14303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C7400A-5C24-CB53-49A9-34A25D075CB8}"/>
              </a:ext>
            </a:extLst>
          </p:cNvPr>
          <p:cNvSpPr/>
          <p:nvPr/>
        </p:nvSpPr>
        <p:spPr>
          <a:xfrm rot="5400000">
            <a:off x="7417905" y="4952875"/>
            <a:ext cx="2282812" cy="146831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D58CE-E636-36F7-2092-619554A0CBA7}"/>
              </a:ext>
            </a:extLst>
          </p:cNvPr>
          <p:cNvSpPr txBox="1"/>
          <p:nvPr/>
        </p:nvSpPr>
        <p:spPr>
          <a:xfrm>
            <a:off x="7867577" y="66131"/>
            <a:ext cx="4287317" cy="540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688"/>
              </a:lnSpc>
            </a:pPr>
            <a:r>
              <a:rPr lang="en-US" sz="28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</a:rPr>
              <a:t>[ EDA ] Data Processing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0497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11663CB-0CF7-2F7E-C7F8-D7E80ED49425}"/>
              </a:ext>
            </a:extLst>
          </p:cNvPr>
          <p:cNvSpPr txBox="1"/>
          <p:nvPr/>
        </p:nvSpPr>
        <p:spPr>
          <a:xfrm>
            <a:off x="3400115" y="4274"/>
            <a:ext cx="5357023" cy="540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688"/>
              </a:lnSpc>
            </a:pPr>
            <a:r>
              <a:rPr lang="en-US" sz="28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</a:rPr>
              <a:t>[ ML ] Model Train + Evaluation</a:t>
            </a:r>
            <a:endParaRPr lang="en-US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97C07-6C14-402C-1639-AFDB2C62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73404"/>
            <a:ext cx="7230183" cy="4484596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953FA081-995F-D077-A344-8CCB18D1BE3C}"/>
              </a:ext>
            </a:extLst>
          </p:cNvPr>
          <p:cNvSpPr/>
          <p:nvPr/>
        </p:nvSpPr>
        <p:spPr>
          <a:xfrm flipV="1">
            <a:off x="0" y="1241995"/>
            <a:ext cx="12124592" cy="45719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6709DDA-77CB-68EC-B0EF-D7946FDB80FF}"/>
              </a:ext>
            </a:extLst>
          </p:cNvPr>
          <p:cNvSpPr/>
          <p:nvPr/>
        </p:nvSpPr>
        <p:spPr>
          <a:xfrm>
            <a:off x="2755225" y="577345"/>
            <a:ext cx="30480" cy="864037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82FC29EC-CEC7-D1C8-E3BC-BA7FA0F8C0E7}"/>
              </a:ext>
            </a:extLst>
          </p:cNvPr>
          <p:cNvSpPr/>
          <p:nvPr/>
        </p:nvSpPr>
        <p:spPr>
          <a:xfrm>
            <a:off x="2501606" y="917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1368B33C-74C8-8522-8E6C-3CF7F6659BD5}"/>
              </a:ext>
            </a:extLst>
          </p:cNvPr>
          <p:cNvSpPr/>
          <p:nvPr/>
        </p:nvSpPr>
        <p:spPr>
          <a:xfrm>
            <a:off x="2722943" y="1009942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20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CEDCF977-06C9-B908-48E1-C59D1E9F949C}"/>
              </a:ext>
            </a:extLst>
          </p:cNvPr>
          <p:cNvSpPr/>
          <p:nvPr/>
        </p:nvSpPr>
        <p:spPr>
          <a:xfrm>
            <a:off x="1192368" y="790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2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Splitting</a:t>
            </a:r>
            <a:endParaRPr lang="en-US" sz="1200" b="1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A21EADDD-D287-C841-1670-3FD342DCC08A}"/>
              </a:ext>
            </a:extLst>
          </p:cNvPr>
          <p:cNvSpPr/>
          <p:nvPr/>
        </p:nvSpPr>
        <p:spPr>
          <a:xfrm>
            <a:off x="175699" y="288647"/>
            <a:ext cx="5834063" cy="555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80% training, 20% testing split for model evaluation.</a:t>
            </a:r>
            <a:endParaRPr lang="en-US" sz="1200" dirty="0"/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3E536D07-01F5-DEEE-744A-FA2CFC2A2BEC}"/>
              </a:ext>
            </a:extLst>
          </p:cNvPr>
          <p:cNvSpPr/>
          <p:nvPr/>
        </p:nvSpPr>
        <p:spPr>
          <a:xfrm>
            <a:off x="6183098" y="1195084"/>
            <a:ext cx="45719" cy="555427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D02C09-0B5F-5BC3-B25B-CB3104C59CCB}"/>
              </a:ext>
            </a:extLst>
          </p:cNvPr>
          <p:cNvSpPr/>
          <p:nvPr/>
        </p:nvSpPr>
        <p:spPr>
          <a:xfrm>
            <a:off x="5920685" y="917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6D5530A-BD79-A471-542E-E2D8BC974D13}"/>
              </a:ext>
            </a:extLst>
          </p:cNvPr>
          <p:cNvSpPr/>
          <p:nvPr/>
        </p:nvSpPr>
        <p:spPr>
          <a:xfrm>
            <a:off x="6104637" y="1009942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200" dirty="0"/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FC1D64E9-045E-F5B4-1556-AFF3F9BAF7F8}"/>
              </a:ext>
            </a:extLst>
          </p:cNvPr>
          <p:cNvSpPr/>
          <p:nvPr/>
        </p:nvSpPr>
        <p:spPr>
          <a:xfrm>
            <a:off x="4584923" y="1681863"/>
            <a:ext cx="322718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2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Hyperparameter Tuning</a:t>
            </a:r>
            <a:endParaRPr lang="en-US" sz="1200" b="1" dirty="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3613AB78-3B5B-9C8E-63A0-82769F253DAE}"/>
              </a:ext>
            </a:extLst>
          </p:cNvPr>
          <p:cNvSpPr/>
          <p:nvPr/>
        </p:nvSpPr>
        <p:spPr>
          <a:xfrm>
            <a:off x="3281427" y="1978355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Used GridSearchCV to optimize model parameters.</a:t>
            </a:r>
            <a:endParaRPr lang="en-US" sz="1200" dirty="0"/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42AE8989-1A3E-3593-8628-403FC889BA07}"/>
              </a:ext>
            </a:extLst>
          </p:cNvPr>
          <p:cNvSpPr/>
          <p:nvPr/>
        </p:nvSpPr>
        <p:spPr>
          <a:xfrm>
            <a:off x="9430017" y="577246"/>
            <a:ext cx="45719" cy="864037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A2D9F0A5-46B4-B4C2-CFC4-089C792054E5}"/>
              </a:ext>
            </a:extLst>
          </p:cNvPr>
          <p:cNvSpPr/>
          <p:nvPr/>
        </p:nvSpPr>
        <p:spPr>
          <a:xfrm>
            <a:off x="9146454" y="9262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E41751B5-E62F-C41F-CFFA-EDA9889B9EF9}"/>
              </a:ext>
            </a:extLst>
          </p:cNvPr>
          <p:cNvSpPr/>
          <p:nvPr/>
        </p:nvSpPr>
        <p:spPr>
          <a:xfrm>
            <a:off x="9328977" y="1018734"/>
            <a:ext cx="19038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200" dirty="0"/>
          </a:p>
        </p:txBody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F7E510C4-EFB7-803B-61C3-6D541367D319}"/>
              </a:ext>
            </a:extLst>
          </p:cNvPr>
          <p:cNvSpPr/>
          <p:nvPr/>
        </p:nvSpPr>
        <p:spPr>
          <a:xfrm>
            <a:off x="7977892" y="2629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2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Metrics</a:t>
            </a:r>
            <a:endParaRPr lang="en-US" sz="1200" b="1" dirty="0"/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788635DE-2715-0283-E8D2-ED63A4F00BAC}"/>
              </a:ext>
            </a:extLst>
          </p:cNvPr>
          <p:cNvSpPr/>
          <p:nvPr/>
        </p:nvSpPr>
        <p:spPr>
          <a:xfrm>
            <a:off x="6568742" y="270019"/>
            <a:ext cx="5834182" cy="449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Evaluated models using R2, Adj R2 score, MSE, MAPE, and RMSE.</a:t>
            </a:r>
            <a:endParaRPr lang="en-US" sz="1200" dirty="0"/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B50433A2-76F7-7795-4601-462E1BE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972" y="2373404"/>
            <a:ext cx="4961817" cy="298111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E8A4ADC-ED11-1B5F-699A-8F3C4132C3B9}"/>
              </a:ext>
            </a:extLst>
          </p:cNvPr>
          <p:cNvSpPr/>
          <p:nvPr/>
        </p:nvSpPr>
        <p:spPr>
          <a:xfrm>
            <a:off x="1310054" y="3429000"/>
            <a:ext cx="395653" cy="303158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5462A5-00B8-0A4B-C6FB-BE36630A5753}"/>
              </a:ext>
            </a:extLst>
          </p:cNvPr>
          <p:cNvSpPr/>
          <p:nvPr/>
        </p:nvSpPr>
        <p:spPr>
          <a:xfrm>
            <a:off x="1998783" y="3273669"/>
            <a:ext cx="395653" cy="31869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4E8AB4-0BA8-6E3D-3F07-AC5188141E6D}"/>
              </a:ext>
            </a:extLst>
          </p:cNvPr>
          <p:cNvSpPr/>
          <p:nvPr/>
        </p:nvSpPr>
        <p:spPr>
          <a:xfrm>
            <a:off x="3713284" y="3581400"/>
            <a:ext cx="395653" cy="287918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A828F8-88C9-DE66-7CC3-4CC2B3EB6F73}"/>
              </a:ext>
            </a:extLst>
          </p:cNvPr>
          <p:cNvSpPr/>
          <p:nvPr/>
        </p:nvSpPr>
        <p:spPr>
          <a:xfrm>
            <a:off x="4402013" y="3426069"/>
            <a:ext cx="395653" cy="31869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270C8BB-9846-61EE-6E71-585409C40866}"/>
              </a:ext>
            </a:extLst>
          </p:cNvPr>
          <p:cNvSpPr/>
          <p:nvPr/>
        </p:nvSpPr>
        <p:spPr>
          <a:xfrm>
            <a:off x="6793517" y="2994972"/>
            <a:ext cx="395653" cy="346561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416C317-CC41-D5C7-9606-04E120D54619}"/>
              </a:ext>
            </a:extLst>
          </p:cNvPr>
          <p:cNvSpPr/>
          <p:nvPr/>
        </p:nvSpPr>
        <p:spPr>
          <a:xfrm>
            <a:off x="6119437" y="2758268"/>
            <a:ext cx="395653" cy="370232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00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41B3DF-5068-7E64-6434-F3EDEC67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56" y="2749319"/>
            <a:ext cx="6011560" cy="1972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31439-5745-1677-6B0A-3D52180A2051}"/>
              </a:ext>
            </a:extLst>
          </p:cNvPr>
          <p:cNvSpPr txBox="1"/>
          <p:nvPr/>
        </p:nvSpPr>
        <p:spPr>
          <a:xfrm>
            <a:off x="3993384" y="0"/>
            <a:ext cx="4205231" cy="540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688"/>
              </a:lnSpc>
            </a:pPr>
            <a:r>
              <a:rPr lang="en-US" sz="28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</a:rPr>
              <a:t>[ ML ] Feature Selection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A7685-4CE5-FC81-2B35-81A93362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37492"/>
            <a:ext cx="5980445" cy="2760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C21A6-EC63-FC5E-0A04-0F704CAD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450" y="539519"/>
            <a:ext cx="6411550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98EFE-BEF9-6081-9001-3AC6D9A9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34043"/>
            <a:ext cx="5980445" cy="2760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E623-2C0A-2B7A-1A32-770281AB4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4757588"/>
            <a:ext cx="6096001" cy="197240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74A873-E3FF-85CF-6B32-651F1C248665}"/>
              </a:ext>
            </a:extLst>
          </p:cNvPr>
          <p:cNvSpPr/>
          <p:nvPr/>
        </p:nvSpPr>
        <p:spPr>
          <a:xfrm>
            <a:off x="712177" y="1037492"/>
            <a:ext cx="4572000" cy="540212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1EE7540-DD73-625A-2334-1E3F1569B336}"/>
              </a:ext>
            </a:extLst>
          </p:cNvPr>
          <p:cNvSpPr/>
          <p:nvPr/>
        </p:nvSpPr>
        <p:spPr>
          <a:xfrm rot="5400000">
            <a:off x="3633678" y="2147779"/>
            <a:ext cx="2760785" cy="540212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543C-EC35-7276-C843-EDD29F051587}"/>
              </a:ext>
            </a:extLst>
          </p:cNvPr>
          <p:cNvSpPr/>
          <p:nvPr/>
        </p:nvSpPr>
        <p:spPr>
          <a:xfrm>
            <a:off x="6692621" y="538826"/>
            <a:ext cx="5308879" cy="540212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5DFB0C-5907-4057-A2B3-BBB31A3DBE5B}"/>
              </a:ext>
            </a:extLst>
          </p:cNvPr>
          <p:cNvSpPr/>
          <p:nvPr/>
        </p:nvSpPr>
        <p:spPr>
          <a:xfrm>
            <a:off x="6981092" y="2731039"/>
            <a:ext cx="5020408" cy="540212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B91547-3CBB-9FD0-F496-3C0F9A174D35}"/>
              </a:ext>
            </a:extLst>
          </p:cNvPr>
          <p:cNvSpPr/>
          <p:nvPr/>
        </p:nvSpPr>
        <p:spPr>
          <a:xfrm>
            <a:off x="7411915" y="4721030"/>
            <a:ext cx="4500950" cy="540212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AE98B20-72B8-1A49-A3B0-F9F3B62E2776}"/>
              </a:ext>
            </a:extLst>
          </p:cNvPr>
          <p:cNvSpPr/>
          <p:nvPr/>
        </p:nvSpPr>
        <p:spPr>
          <a:xfrm>
            <a:off x="811824" y="3934042"/>
            <a:ext cx="4968625" cy="600806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53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F3718C-B638-0EF9-0EE6-C2E6B548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F42FD-B02F-5C8A-646F-377F7343DA2E}"/>
              </a:ext>
            </a:extLst>
          </p:cNvPr>
          <p:cNvSpPr txBox="1"/>
          <p:nvPr/>
        </p:nvSpPr>
        <p:spPr>
          <a:xfrm>
            <a:off x="126222" y="114870"/>
            <a:ext cx="4287317" cy="540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688"/>
              </a:lnSpc>
            </a:pPr>
            <a:r>
              <a:rPr lang="en-US" sz="28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</a:rPr>
              <a:t>[ Project ] Way Forward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07544-241D-FB6D-0F38-EEEFFF162DC5}"/>
              </a:ext>
            </a:extLst>
          </p:cNvPr>
          <p:cNvSpPr txBox="1"/>
          <p:nvPr/>
        </p:nvSpPr>
        <p:spPr>
          <a:xfrm>
            <a:off x="6646984" y="283177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Include more weather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   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95367-EDB5-213B-19B8-06FA036B1E31}"/>
              </a:ext>
            </a:extLst>
          </p:cNvPr>
          <p:cNvSpPr txBox="1"/>
          <p:nvPr/>
        </p:nvSpPr>
        <p:spPr>
          <a:xfrm>
            <a:off x="9425356" y="2503713"/>
            <a:ext cx="219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Add Time Series</a:t>
            </a:r>
          </a:p>
          <a:p>
            <a:r>
              <a:rPr lang="en-IN" dirty="0">
                <a:solidFill>
                  <a:schemeClr val="bg1"/>
                </a:solidFill>
              </a:rPr>
              <a:t> 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9C87E0-CD98-C7F6-3BE1-FF11ACB7AF91}"/>
              </a:ext>
            </a:extLst>
          </p:cNvPr>
          <p:cNvSpPr txBox="1"/>
          <p:nvPr/>
        </p:nvSpPr>
        <p:spPr>
          <a:xfrm>
            <a:off x="6107722" y="38949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Minute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84BBC-72E3-4223-0CC2-E80EACD6B8B4}"/>
              </a:ext>
            </a:extLst>
          </p:cNvPr>
          <p:cNvSpPr txBox="1"/>
          <p:nvPr/>
        </p:nvSpPr>
        <p:spPr>
          <a:xfrm>
            <a:off x="6822830" y="35667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7C69A-CFD3-ED57-71CE-C83D58084709}"/>
              </a:ext>
            </a:extLst>
          </p:cNvPr>
          <p:cNvSpPr txBox="1"/>
          <p:nvPr/>
        </p:nvSpPr>
        <p:spPr>
          <a:xfrm>
            <a:off x="7403119" y="32048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36408-8851-607B-8C84-DFA97E3686F5}"/>
              </a:ext>
            </a:extLst>
          </p:cNvPr>
          <p:cNvSpPr txBox="1"/>
          <p:nvPr/>
        </p:nvSpPr>
        <p:spPr>
          <a:xfrm>
            <a:off x="7737230" y="28868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Week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3B79-9018-20F9-ED12-932CCF341005}"/>
              </a:ext>
            </a:extLst>
          </p:cNvPr>
          <p:cNvSpPr txBox="1"/>
          <p:nvPr/>
        </p:nvSpPr>
        <p:spPr>
          <a:xfrm>
            <a:off x="8124093" y="25688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3106FA-5AFE-CD8A-FA2F-27E43BA8F5E0}"/>
              </a:ext>
            </a:extLst>
          </p:cNvPr>
          <p:cNvSpPr txBox="1"/>
          <p:nvPr/>
        </p:nvSpPr>
        <p:spPr>
          <a:xfrm>
            <a:off x="8874367" y="2237630"/>
            <a:ext cx="6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ABD66-DCC4-9BB2-E3B3-6C6035FB6913}"/>
              </a:ext>
            </a:extLst>
          </p:cNvPr>
          <p:cNvSpPr txBox="1"/>
          <p:nvPr/>
        </p:nvSpPr>
        <p:spPr>
          <a:xfrm>
            <a:off x="2640601" y="3474441"/>
            <a:ext cx="259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Train </a:t>
            </a:r>
          </a:p>
          <a:p>
            <a:r>
              <a:rPr lang="en-IN" dirty="0">
                <a:solidFill>
                  <a:schemeClr val="bg1"/>
                </a:solidFill>
              </a:rPr>
              <a:t>non–linear models  :</a:t>
            </a:r>
          </a:p>
          <a:p>
            <a:r>
              <a:rPr lang="en-IN" dirty="0">
                <a:solidFill>
                  <a:schemeClr val="bg1"/>
                </a:solidFill>
              </a:rPr>
              <a:t>– Polynomial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CB0D72-7601-444E-99C9-626F2D2FAED8}"/>
              </a:ext>
            </a:extLst>
          </p:cNvPr>
          <p:cNvSpPr txBox="1"/>
          <p:nvPr/>
        </p:nvSpPr>
        <p:spPr>
          <a:xfrm>
            <a:off x="5070206" y="1903549"/>
            <a:ext cx="259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Train </a:t>
            </a:r>
          </a:p>
          <a:p>
            <a:r>
              <a:rPr lang="en-IN" dirty="0">
                <a:solidFill>
                  <a:schemeClr val="bg1"/>
                </a:solidFill>
              </a:rPr>
              <a:t>Deep Learning models  :</a:t>
            </a:r>
          </a:p>
          <a:p>
            <a:r>
              <a:rPr lang="en-IN" dirty="0">
                <a:solidFill>
                  <a:schemeClr val="bg1"/>
                </a:solidFill>
              </a:rPr>
              <a:t>– ANN , RNN , LSTM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56A6B-52FD-1F74-1029-688796CF038D}"/>
              </a:ext>
            </a:extLst>
          </p:cNvPr>
          <p:cNvSpPr txBox="1"/>
          <p:nvPr/>
        </p:nvSpPr>
        <p:spPr>
          <a:xfrm>
            <a:off x="477717" y="2237630"/>
            <a:ext cx="358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explore  more  Feature Engineering and Feature Selection Techniques.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C7083-2705-997C-A649-8012B3A6C40E}"/>
              </a:ext>
            </a:extLst>
          </p:cNvPr>
          <p:cNvSpPr txBox="1"/>
          <p:nvPr/>
        </p:nvSpPr>
        <p:spPr>
          <a:xfrm>
            <a:off x="3107422" y="4621463"/>
            <a:ext cx="5210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  <a:endParaRPr lang="en-IN" sz="7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32D040-6598-9A15-59A6-144FF0A4B8EB}"/>
              </a:ext>
            </a:extLst>
          </p:cNvPr>
          <p:cNvSpPr txBox="1"/>
          <p:nvPr/>
        </p:nvSpPr>
        <p:spPr>
          <a:xfrm>
            <a:off x="7784120" y="632248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Deployment of Best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EF73C-AAF0-C84C-8836-64FD398AF8C3}"/>
              </a:ext>
            </a:extLst>
          </p:cNvPr>
          <p:cNvSpPr txBox="1"/>
          <p:nvPr/>
        </p:nvSpPr>
        <p:spPr>
          <a:xfrm>
            <a:off x="874119" y="6192355"/>
            <a:ext cx="324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Track &amp; Monitor real time data</a:t>
            </a:r>
          </a:p>
          <a:p>
            <a:r>
              <a:rPr lang="en-IN" dirty="0">
                <a:solidFill>
                  <a:schemeClr val="bg1"/>
                </a:solidFill>
              </a:rPr>
              <a:t>and Analyse predicted vs actual</a:t>
            </a:r>
          </a:p>
        </p:txBody>
      </p:sp>
    </p:spTree>
    <p:extLst>
      <p:ext uri="{BB962C8B-B14F-4D97-AF65-F5344CB8AC3E}">
        <p14:creationId xmlns:p14="http://schemas.microsoft.com/office/powerpoint/2010/main" val="717668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302</Words>
  <Application>Microsoft Office PowerPoint</Application>
  <PresentationFormat>Widescreen</PresentationFormat>
  <Paragraphs>74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Comic Sans MS</vt:lpstr>
      <vt:lpstr>Gabriola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Sayali Nehete</dc:creator>
  <cp:lastModifiedBy>Sayali Nehete</cp:lastModifiedBy>
  <cp:revision>10</cp:revision>
  <dcterms:created xsi:type="dcterms:W3CDTF">2025-07-14T07:12:30Z</dcterms:created>
  <dcterms:modified xsi:type="dcterms:W3CDTF">2025-07-22T10:27:15Z</dcterms:modified>
</cp:coreProperties>
</file>